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9" r:id="rId5"/>
    <p:sldId id="257" r:id="rId6"/>
    <p:sldId id="260" r:id="rId7"/>
    <p:sldId id="278" r:id="rId8"/>
    <p:sldId id="275" r:id="rId9"/>
    <p:sldId id="270" r:id="rId10"/>
    <p:sldId id="272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5A67A8-8B87-46D1-9544-7DB795AFFEAF}" v="3" dt="2025-11-28T14:31:16.4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Kiểu Trung bình 2 - Màu chủ đề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Kiểu Sáng 3 - Màu chủ đề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ân Kỳ Vũ" userId="dade338df5754b3d" providerId="LiveId" clId="{E7022525-9CEE-4B8D-A1AE-9C4D1719B18B}"/>
    <pc:docChg chg="undo custSel addSld modSld">
      <pc:chgData name="Xuân Kỳ Vũ" userId="dade338df5754b3d" providerId="LiveId" clId="{E7022525-9CEE-4B8D-A1AE-9C4D1719B18B}" dt="2025-11-28T16:33:24.525" v="5764" actId="20577"/>
      <pc:docMkLst>
        <pc:docMk/>
      </pc:docMkLst>
      <pc:sldChg chg="addSp delSp modSp add mod">
        <pc:chgData name="Xuân Kỳ Vũ" userId="dade338df5754b3d" providerId="LiveId" clId="{E7022525-9CEE-4B8D-A1AE-9C4D1719B18B}" dt="2025-11-28T14:36:28.540" v="1819" actId="20577"/>
        <pc:sldMkLst>
          <pc:docMk/>
          <pc:sldMk cId="716651170" sldId="282"/>
        </pc:sldMkLst>
        <pc:spChg chg="mod">
          <ac:chgData name="Xuân Kỳ Vũ" userId="dade338df5754b3d" providerId="LiveId" clId="{E7022525-9CEE-4B8D-A1AE-9C4D1719B18B}" dt="2025-11-28T14:23:42.595" v="83" actId="20577"/>
          <ac:spMkLst>
            <pc:docMk/>
            <pc:sldMk cId="716651170" sldId="282"/>
            <ac:spMk id="3" creationId="{77D0DFED-9CF3-B3B3-212E-91752ACAA430}"/>
          </ac:spMkLst>
        </pc:spChg>
        <pc:spChg chg="add mod">
          <ac:chgData name="Xuân Kỳ Vũ" userId="dade338df5754b3d" providerId="LiveId" clId="{E7022525-9CEE-4B8D-A1AE-9C4D1719B18B}" dt="2025-11-28T14:36:28.540" v="1819" actId="20577"/>
          <ac:spMkLst>
            <pc:docMk/>
            <pc:sldMk cId="716651170" sldId="282"/>
            <ac:spMk id="4" creationId="{948FDCB7-AA05-8500-C135-74CB0775C008}"/>
          </ac:spMkLst>
        </pc:spChg>
        <pc:graphicFrameChg chg="del mod modGraphic">
          <ac:chgData name="Xuân Kỳ Vũ" userId="dade338df5754b3d" providerId="LiveId" clId="{E7022525-9CEE-4B8D-A1AE-9C4D1719B18B}" dt="2025-11-28T14:23:28.430" v="25" actId="478"/>
          <ac:graphicFrameMkLst>
            <pc:docMk/>
            <pc:sldMk cId="716651170" sldId="282"/>
            <ac:graphicFrameMk id="5" creationId="{4AE53FC6-EBF3-2605-5A86-424CB76AE4D1}"/>
          </ac:graphicFrameMkLst>
        </pc:graphicFrameChg>
      </pc:sldChg>
      <pc:sldChg chg="addSp modSp add mod">
        <pc:chgData name="Xuân Kỳ Vũ" userId="dade338df5754b3d" providerId="LiveId" clId="{E7022525-9CEE-4B8D-A1AE-9C4D1719B18B}" dt="2025-11-28T15:38:47.532" v="4349" actId="20577"/>
        <pc:sldMkLst>
          <pc:docMk/>
          <pc:sldMk cId="1284298748" sldId="283"/>
        </pc:sldMkLst>
        <pc:spChg chg="mod">
          <ac:chgData name="Xuân Kỳ Vũ" userId="dade338df5754b3d" providerId="LiveId" clId="{E7022525-9CEE-4B8D-A1AE-9C4D1719B18B}" dt="2025-11-28T15:38:47.532" v="4349" actId="20577"/>
          <ac:spMkLst>
            <pc:docMk/>
            <pc:sldMk cId="1284298748" sldId="283"/>
            <ac:spMk id="4" creationId="{F666CE06-B86E-3A71-0662-BA73638AFEC6}"/>
          </ac:spMkLst>
        </pc:spChg>
        <pc:picChg chg="add mod">
          <ac:chgData name="Xuân Kỳ Vũ" userId="dade338df5754b3d" providerId="LiveId" clId="{E7022525-9CEE-4B8D-A1AE-9C4D1719B18B}" dt="2025-11-28T15:21:55.431" v="2861" actId="14100"/>
          <ac:picMkLst>
            <pc:docMk/>
            <pc:sldMk cId="1284298748" sldId="283"/>
            <ac:picMk id="6" creationId="{77110772-800A-5BCD-C398-1A50E56994DE}"/>
          </ac:picMkLst>
        </pc:picChg>
      </pc:sldChg>
      <pc:sldChg chg="modSp add mod">
        <pc:chgData name="Xuân Kỳ Vũ" userId="dade338df5754b3d" providerId="LiveId" clId="{E7022525-9CEE-4B8D-A1AE-9C4D1719B18B}" dt="2025-11-28T15:38:35.100" v="4345" actId="20577"/>
        <pc:sldMkLst>
          <pc:docMk/>
          <pc:sldMk cId="3076126286" sldId="284"/>
        </pc:sldMkLst>
        <pc:spChg chg="mod">
          <ac:chgData name="Xuân Kỳ Vũ" userId="dade338df5754b3d" providerId="LiveId" clId="{E7022525-9CEE-4B8D-A1AE-9C4D1719B18B}" dt="2025-11-28T15:38:35.100" v="4345" actId="20577"/>
          <ac:spMkLst>
            <pc:docMk/>
            <pc:sldMk cId="3076126286" sldId="284"/>
            <ac:spMk id="4" creationId="{DD6B7FBE-8849-F1A2-C37A-8B166629509F}"/>
          </ac:spMkLst>
        </pc:spChg>
      </pc:sldChg>
      <pc:sldChg chg="delSp modSp add mod">
        <pc:chgData name="Xuân Kỳ Vũ" userId="dade338df5754b3d" providerId="LiveId" clId="{E7022525-9CEE-4B8D-A1AE-9C4D1719B18B}" dt="2025-11-28T16:33:24.525" v="5764" actId="20577"/>
        <pc:sldMkLst>
          <pc:docMk/>
          <pc:sldMk cId="766720086" sldId="285"/>
        </pc:sldMkLst>
        <pc:spChg chg="mod">
          <ac:chgData name="Xuân Kỳ Vũ" userId="dade338df5754b3d" providerId="LiveId" clId="{E7022525-9CEE-4B8D-A1AE-9C4D1719B18B}" dt="2025-11-28T16:33:24.525" v="5764" actId="20577"/>
          <ac:spMkLst>
            <pc:docMk/>
            <pc:sldMk cId="766720086" sldId="285"/>
            <ac:spMk id="4" creationId="{C597F343-C613-93B3-2FCB-B35C315B9275}"/>
          </ac:spMkLst>
        </pc:spChg>
        <pc:picChg chg="del">
          <ac:chgData name="Xuân Kỳ Vũ" userId="dade338df5754b3d" providerId="LiveId" clId="{E7022525-9CEE-4B8D-A1AE-9C4D1719B18B}" dt="2025-11-28T15:48:37.865" v="4363" actId="478"/>
          <ac:picMkLst>
            <pc:docMk/>
            <pc:sldMk cId="766720086" sldId="285"/>
            <ac:picMk id="6" creationId="{3D335F2A-7D98-7F47-9BB8-A3BDCFBD2D0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8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11/29/2025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11/29/2025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11/29/2025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11/29/2025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11/29/2025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11/29/2025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11/29/2025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11/29/2025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11/29/2025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11/29/2025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346B6-405A-76AE-3306-3009731C5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C9775FE2-2A42-CE89-AFDF-34BF3F1F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CFBAA1E3-36FA-9383-C876-ECEFA03C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II.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hoạch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hiện</a:t>
            </a:r>
            <a:endParaRPr lang="en-US"/>
          </a:p>
        </p:txBody>
      </p:sp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DC3F2F09-3724-5866-2486-E1EA14A3F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89336"/>
              </p:ext>
            </p:extLst>
          </p:nvPr>
        </p:nvGraphicFramePr>
        <p:xfrm>
          <a:off x="338734" y="883923"/>
          <a:ext cx="11514528" cy="5082848"/>
        </p:xfrm>
        <a:graphic>
          <a:graphicData uri="http://schemas.openxmlformats.org/drawingml/2006/table">
            <a:tbl>
              <a:tblPr/>
              <a:tblGrid>
                <a:gridCol w="3838176">
                  <a:extLst>
                    <a:ext uri="{9D8B030D-6E8A-4147-A177-3AD203B41FA5}">
                      <a16:colId xmlns:a16="http://schemas.microsoft.com/office/drawing/2014/main" val="497038461"/>
                    </a:ext>
                  </a:extLst>
                </a:gridCol>
                <a:gridCol w="3838176">
                  <a:extLst>
                    <a:ext uri="{9D8B030D-6E8A-4147-A177-3AD203B41FA5}">
                      <a16:colId xmlns:a16="http://schemas.microsoft.com/office/drawing/2014/main" val="2179357144"/>
                    </a:ext>
                  </a:extLst>
                </a:gridCol>
                <a:gridCol w="3838176">
                  <a:extLst>
                    <a:ext uri="{9D8B030D-6E8A-4147-A177-3AD203B41FA5}">
                      <a16:colId xmlns:a16="http://schemas.microsoft.com/office/drawing/2014/main" val="1763443868"/>
                    </a:ext>
                  </a:extLst>
                </a:gridCol>
              </a:tblGrid>
              <a:tr h="34394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Tuần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8538" marR="58538" marT="39025" marB="3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Nội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dung </a:t>
                      </a: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Thực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hiện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8538" marR="58538" marT="39025" marB="3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Kết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quả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Mong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đợi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8538" marR="58538" marT="39025" marB="3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932740"/>
                  </a:ext>
                </a:extLst>
              </a:tr>
              <a:tr h="276688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Tuần</a:t>
                      </a:r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7</a:t>
                      </a:r>
                      <a:endParaRPr lang="en-US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vi-VN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Cải tiến Giao diện (</a:t>
                      </a:r>
                      <a:r>
                        <a:rPr lang="vi-VN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</a:t>
                      </a:r>
                      <a:r>
                        <a:rPr lang="vi-VN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vi-VN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Interface</a:t>
                      </a:r>
                      <a:r>
                        <a:rPr lang="vi-VN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- UI):</a:t>
                      </a: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Tối ưu hóa giao diện dòng lệnh (CLI) để thân thiện và dễ sử dụng hơn. </a:t>
                      </a:r>
                      <a:endParaRPr lang="en-US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vi-VN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Thử nghiệm Bảo mật:</a:t>
                      </a: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Tự thử nghiệm các cuộc tấn công đơn giản (ví dụ: cố gắng mở </a:t>
                      </a:r>
                      <a:r>
                        <a:rPr lang="vi-VN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file</a:t>
                      </a: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vi-VN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vault.json</a:t>
                      </a: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mà không cần Khóa Chủ, cố gắng phá mã hóa).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Giao </a:t>
                      </a: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diện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CLI </a:t>
                      </a: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chuyên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nghiệp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và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rõ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ràng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Báo </a:t>
                      </a: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cáo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các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lỗ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hổng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tìm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thấy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và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cách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khắc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phục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939308"/>
                  </a:ext>
                </a:extLst>
              </a:tr>
              <a:tr h="19635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Tuần</a:t>
                      </a:r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8</a:t>
                      </a:r>
                      <a:endParaRPr lang="en-US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vi-VN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Tổng kết &amp; Tài liệu hóa:</a:t>
                      </a: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Viết Báo cáo, chuẩn bị </a:t>
                      </a:r>
                      <a:r>
                        <a:rPr lang="vi-VN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Slide</a:t>
                      </a: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thuyết trình (dựa trên cấu trúc đã có). </a:t>
                      </a:r>
                      <a:endParaRPr lang="en-US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vi-VN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Hoàn thiện cuối cùng:</a:t>
                      </a: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Sửa lỗi nhỏ và tinh chỉnh giao diện người dùng dựa trên phản hồi.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Bản trình bày </a:t>
                      </a:r>
                      <a:r>
                        <a:rPr lang="vi-VN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Slide</a:t>
                      </a: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</a:t>
                      </a:r>
                      <a:r>
                        <a:rPr lang="vi-VN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Presentation</a:t>
                      </a: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vi-VN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Slide</a:t>
                      </a: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 hoàn chỉnh. </a:t>
                      </a:r>
                      <a:endParaRPr lang="en-US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Mã nguồn cuối cùng đã được kiểm tra (</a:t>
                      </a:r>
                      <a:r>
                        <a:rPr lang="vi-VN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Final</a:t>
                      </a: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vi-VN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Source</a:t>
                      </a: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vi-VN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Code</a:t>
                      </a: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).</a:t>
                      </a:r>
                      <a:endParaRPr lang="en-US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vi-VN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Công cụ Quản lý Mật khẩu Hoàn chỉnh sẵn sàng để </a:t>
                      </a:r>
                      <a:r>
                        <a:rPr lang="vi-VN" b="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Demo</a:t>
                      </a:r>
                      <a:r>
                        <a:rPr lang="vi-VN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650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818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05CFF-F734-C5DE-8D78-8BC2AF08E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A244EF4-D7E6-A4FE-D00A-73F99940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77D0DFED-9CF3-B3B3-212E-91752ACA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Báo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( </a:t>
            </a:r>
            <a:r>
              <a:rPr lang="en-US" dirty="0" err="1"/>
              <a:t>Ngày</a:t>
            </a:r>
            <a:r>
              <a:rPr lang="en-US" dirty="0"/>
              <a:t> 29/11/2025)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48FDCB7-AA05-8500-C135-74CB0775C008}"/>
              </a:ext>
            </a:extLst>
          </p:cNvPr>
          <p:cNvSpPr txBox="1"/>
          <p:nvPr/>
        </p:nvSpPr>
        <p:spPr>
          <a:xfrm>
            <a:off x="338736" y="865239"/>
            <a:ext cx="1151452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</a:t>
            </a:r>
            <a:r>
              <a:rPr lang="en-US" sz="26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Tiêu</a:t>
            </a:r>
            <a:r>
              <a:rPr lang="en-US" sz="2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6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chuẩn</a:t>
            </a:r>
            <a:r>
              <a:rPr lang="en-US" sz="2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6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mật</a:t>
            </a:r>
            <a:r>
              <a:rPr lang="en-US" sz="2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6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khẩu</a:t>
            </a:r>
            <a:r>
              <a:rPr lang="en-US" sz="2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6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mạnh</a:t>
            </a:r>
            <a:r>
              <a:rPr lang="en-US" sz="2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6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hiện</a:t>
            </a:r>
            <a:r>
              <a:rPr lang="en-US" sz="2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6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đại</a:t>
            </a:r>
            <a:endParaRPr lang="en-US" sz="26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Triết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cốt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lõi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“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dài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hơn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phức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” (Length &gt; Complexity)</a:t>
            </a:r>
          </a:p>
          <a:p>
            <a:r>
              <a:rPr lang="en-US" sz="2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dài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thiểu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bắt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buộc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8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ký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khuyến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nghị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ưu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15+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ký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đảm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entropy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).</a:t>
            </a:r>
          </a:p>
          <a:p>
            <a:r>
              <a:rPr lang="en-US" sz="2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Loại bỏ các quy tắc ép buộc ký tự phức tạp (như bắt buộc chữ hoa, số, ký tự đặc biệt) vì chúng gây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gánh nặng nhận thức.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-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Chiến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lược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Passphrase (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Cụm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mật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khẩu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): </a:t>
            </a:r>
          </a:p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Khuyến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khích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chuỗi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ngẫu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nhiên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gồm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4 – 7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phép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dấu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cách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ký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Unicode.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-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Chính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sách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</a:p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Bỏ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tắc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đổi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mật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khẩu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định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kỳ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vì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không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chỉ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yêu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đổi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chứng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bị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lộ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Triển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khai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giám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sát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rò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rỉ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chặn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mật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khẩu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đã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bị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lộ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quá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khứ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- Công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cụ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hỗ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trợ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</a:p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Mật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khẩu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phải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mỗi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tài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chống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tấn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Credential Stuffing.</a:t>
            </a:r>
          </a:p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trình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mật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khẩu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yếu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trữ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ghi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nhớ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mật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khẩu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dài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phức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tạp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651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7F56F-D956-8001-60E2-9B2DB50B0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EA5D4A53-7B87-F2FC-6F78-BD048FD9E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4C103835-6EE2-5AD4-E971-15318139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Báo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( </a:t>
            </a:r>
            <a:r>
              <a:rPr lang="en-US" dirty="0" err="1"/>
              <a:t>Ngày</a:t>
            </a:r>
            <a:r>
              <a:rPr lang="en-US" dirty="0"/>
              <a:t> 29/11/2025)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666CE06-B86E-3A71-0662-BA73638AFEC6}"/>
              </a:ext>
            </a:extLst>
          </p:cNvPr>
          <p:cNvSpPr txBox="1"/>
          <p:nvPr/>
        </p:nvSpPr>
        <p:spPr>
          <a:xfrm>
            <a:off x="338736" y="865239"/>
            <a:ext cx="5983406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sz="26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Cấu</a:t>
            </a:r>
            <a:r>
              <a:rPr lang="en-US" sz="2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6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r>
              <a:rPr lang="en-US" sz="2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file JSON: </a:t>
            </a:r>
          </a:p>
          <a:p>
            <a:r>
              <a:rPr lang="en-US" sz="2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</a:t>
            </a:r>
            <a:r>
              <a:rPr 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Gồm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chính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</a:p>
          <a:p>
            <a:r>
              <a:rPr lang="en-US" sz="2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Security_MetaData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Chứa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vệ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xác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Khóa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Chủ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MasterKey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).</a:t>
            </a:r>
          </a:p>
          <a:p>
            <a:r>
              <a:rPr lang="en-US" sz="2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Entries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Chứa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tài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gồm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mật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khẩu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đã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mã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hóa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-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Security_MetaData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Bảo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vệ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quyền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cập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master_key_hash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Chuỗi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băm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Khóa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Chủ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kdf_algorithm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tên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thuật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băm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đang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	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+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encryption_algorithm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tên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thuật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mã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hóa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	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mật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khẩu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77110772-800A-5BCD-C398-1A50E5699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60" y="1148080"/>
            <a:ext cx="5391504" cy="484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98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B59C6-F15E-AB04-7407-D0E57DA9D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862AB4EA-811A-F413-128C-6D11A3AE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5101232F-AF07-6E2A-0F0F-DA030F67F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Báo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( </a:t>
            </a:r>
            <a:r>
              <a:rPr lang="en-US" dirty="0" err="1"/>
              <a:t>Ngày</a:t>
            </a:r>
            <a:r>
              <a:rPr lang="en-US" dirty="0"/>
              <a:t> 29/11/2025)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D6B7FBE-8849-F1A2-C37A-8B166629509F}"/>
              </a:ext>
            </a:extLst>
          </p:cNvPr>
          <p:cNvSpPr txBox="1"/>
          <p:nvPr/>
        </p:nvSpPr>
        <p:spPr>
          <a:xfrm>
            <a:off x="338736" y="865239"/>
            <a:ext cx="598340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sz="26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Cấu</a:t>
            </a:r>
            <a:r>
              <a:rPr lang="en-US" sz="2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6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r>
              <a:rPr lang="en-US" sz="2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file JSON: 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-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Entries: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list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chứa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về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tài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gồm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mật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khẩu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)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đã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trữ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+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service_name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tên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dịch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vụ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tài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+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username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tên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email/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+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encrypted_data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chứa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thành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lõi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	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mã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hóa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ciphertext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mã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hóa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mật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khẩu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iv (Initialize Vector):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chuỗi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ngẫu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nhiên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mới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mỗi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lần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mã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hóa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Tag (Authentical Tag):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xác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minh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toàn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vẹn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xem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đã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bị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đổi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chưa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2630CC69-C5C2-0DA8-8033-CF1217C79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60" y="1148080"/>
            <a:ext cx="5391504" cy="484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26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C3918-B708-D4A6-B4D7-9A33C0ED7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7426B7C7-D019-CA52-23A2-E0CFF75C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1E18D86C-2F79-75FA-D07F-1A334263A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Báo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( </a:t>
            </a:r>
            <a:r>
              <a:rPr lang="en-US" dirty="0" err="1"/>
              <a:t>Ngày</a:t>
            </a:r>
            <a:r>
              <a:rPr lang="en-US" dirty="0"/>
              <a:t> 29/11/2025)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597F343-C613-93B3-2FCB-B35C315B9275}"/>
              </a:ext>
            </a:extLst>
          </p:cNvPr>
          <p:cNvSpPr txBox="1"/>
          <p:nvPr/>
        </p:nvSpPr>
        <p:spPr>
          <a:xfrm>
            <a:off x="338735" y="865239"/>
            <a:ext cx="1151452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Demo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- File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generator.py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mật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khẩu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toàn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linh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hoạt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Cho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phép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tùy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chỉnh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mật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khẩu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ý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muốn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+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Complex Password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Ép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buộc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4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loại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ký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Chữ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chữ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thường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ký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đặc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biệt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).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+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Passphrase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cụm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ngẫu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nhiên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tùy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ngăn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linh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hoạt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+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Vai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trò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Đảm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bảo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ngẫu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nhiên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(Entropy)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Chống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tái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mật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khẩu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-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File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auth.py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Xác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Khóa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Chủ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file JSON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+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Register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Hash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Khóa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Chủ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thuật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Argon2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vault.json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+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Đọc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Hash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đã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so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sánh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720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591479"/>
            <a:ext cx="10800769" cy="1475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CÔNG CỤ QUẢN LÝ VÀ TẠO MẬT KHẨU AN TOÀN CHO CÁ NHÂN</a:t>
            </a:r>
            <a:endParaRPr lang="en-US" sz="3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1882436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500" dirty="0">
                <a:solidFill>
                  <a:srgbClr val="00376F"/>
                </a:solidFill>
              </a:rPr>
              <a:t>ĐỀ TÀI: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52F0228-3208-5092-B594-DAFAF2739DD6}"/>
              </a:ext>
            </a:extLst>
          </p:cNvPr>
          <p:cNvSpPr txBox="1"/>
          <p:nvPr/>
        </p:nvSpPr>
        <p:spPr>
          <a:xfrm>
            <a:off x="386634" y="3915077"/>
            <a:ext cx="6495691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rgbClr val="00376F"/>
                </a:solidFill>
                <a:latin typeface="Lato"/>
                <a:ea typeface="Lato"/>
                <a:cs typeface="Lato"/>
              </a:rPr>
              <a:t>Học </a:t>
            </a:r>
            <a:r>
              <a:rPr lang="en-US" sz="2000" dirty="0" err="1">
                <a:solidFill>
                  <a:srgbClr val="00376F"/>
                </a:solidFill>
                <a:latin typeface="Lato"/>
                <a:ea typeface="Lato"/>
                <a:cs typeface="Lato"/>
              </a:rPr>
              <a:t>phần</a:t>
            </a:r>
            <a:r>
              <a:rPr lang="en-US" sz="2000" dirty="0">
                <a:solidFill>
                  <a:srgbClr val="00376F"/>
                </a:solidFill>
                <a:latin typeface="Lato"/>
                <a:ea typeface="Lato"/>
                <a:cs typeface="Lato"/>
              </a:rPr>
              <a:t>: Project I</a:t>
            </a:r>
          </a:p>
          <a:p>
            <a:r>
              <a:rPr lang="en-US" sz="2000" dirty="0" err="1">
                <a:solidFill>
                  <a:srgbClr val="00376F"/>
                </a:solidFill>
                <a:latin typeface="Lato"/>
                <a:ea typeface="Lato"/>
                <a:cs typeface="Lato"/>
              </a:rPr>
              <a:t>Mã</a:t>
            </a:r>
            <a:r>
              <a:rPr lang="en-US" sz="2000" dirty="0">
                <a:solidFill>
                  <a:srgbClr val="00376F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solidFill>
                  <a:srgbClr val="00376F"/>
                </a:solidFill>
                <a:latin typeface="Lato"/>
                <a:ea typeface="Lato"/>
                <a:cs typeface="Lato"/>
              </a:rPr>
              <a:t>lớp</a:t>
            </a:r>
            <a:r>
              <a:rPr lang="en-US" sz="2000" dirty="0">
                <a:solidFill>
                  <a:srgbClr val="00376F"/>
                </a:solidFill>
                <a:latin typeface="Lato"/>
                <a:ea typeface="Lato"/>
                <a:cs typeface="Lato"/>
              </a:rPr>
              <a:t>: 755566</a:t>
            </a:r>
          </a:p>
          <a:p>
            <a:r>
              <a:rPr lang="en-US" sz="2000" dirty="0" err="1">
                <a:solidFill>
                  <a:srgbClr val="00376F"/>
                </a:solidFill>
                <a:latin typeface="Lato"/>
                <a:ea typeface="Lato"/>
                <a:cs typeface="Lato"/>
              </a:rPr>
              <a:t>Giảng</a:t>
            </a:r>
            <a:r>
              <a:rPr lang="en-US" sz="2000" dirty="0">
                <a:solidFill>
                  <a:srgbClr val="00376F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solidFill>
                  <a:srgbClr val="00376F"/>
                </a:solidFill>
                <a:latin typeface="Lato"/>
                <a:ea typeface="Lato"/>
                <a:cs typeface="Lato"/>
              </a:rPr>
              <a:t>viên</a:t>
            </a:r>
            <a:r>
              <a:rPr lang="en-US" sz="2000" dirty="0">
                <a:solidFill>
                  <a:srgbClr val="00376F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solidFill>
                  <a:srgbClr val="00376F"/>
                </a:solidFill>
                <a:latin typeface="Lato"/>
                <a:ea typeface="Lato"/>
                <a:cs typeface="Lato"/>
              </a:rPr>
              <a:t>hướng</a:t>
            </a:r>
            <a:r>
              <a:rPr lang="en-US" sz="2000" dirty="0">
                <a:solidFill>
                  <a:srgbClr val="00376F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solidFill>
                  <a:srgbClr val="00376F"/>
                </a:solidFill>
                <a:latin typeface="Lato"/>
                <a:ea typeface="Lato"/>
                <a:cs typeface="Lato"/>
              </a:rPr>
              <a:t>dẫn</a:t>
            </a:r>
            <a:r>
              <a:rPr lang="en-US" sz="2000" dirty="0">
                <a:solidFill>
                  <a:srgbClr val="00376F"/>
                </a:solidFill>
                <a:latin typeface="Lato"/>
                <a:ea typeface="Lato"/>
                <a:cs typeface="Lato"/>
              </a:rPr>
              <a:t>: </a:t>
            </a:r>
            <a:r>
              <a:rPr lang="en-US" sz="2000" dirty="0" err="1">
                <a:solidFill>
                  <a:srgbClr val="00376F"/>
                </a:solidFill>
                <a:latin typeface="Lato"/>
                <a:ea typeface="Lato"/>
                <a:cs typeface="Lato"/>
              </a:rPr>
              <a:t>Trần</a:t>
            </a:r>
            <a:r>
              <a:rPr lang="en-US" sz="2000" dirty="0">
                <a:solidFill>
                  <a:srgbClr val="00376F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solidFill>
                  <a:srgbClr val="00376F"/>
                </a:solidFill>
                <a:latin typeface="Lato"/>
                <a:ea typeface="Lato"/>
                <a:cs typeface="Lato"/>
              </a:rPr>
              <a:t>Đình</a:t>
            </a:r>
            <a:r>
              <a:rPr lang="en-US" sz="2000" dirty="0">
                <a:solidFill>
                  <a:srgbClr val="00376F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solidFill>
                  <a:srgbClr val="00376F"/>
                </a:solidFill>
                <a:latin typeface="Lato"/>
                <a:ea typeface="Lato"/>
                <a:cs typeface="Lato"/>
              </a:rPr>
              <a:t>Kiến</a:t>
            </a:r>
            <a:r>
              <a:rPr lang="en-US" sz="2000" dirty="0">
                <a:solidFill>
                  <a:srgbClr val="00376F"/>
                </a:solidFill>
                <a:latin typeface="Lato"/>
                <a:ea typeface="Lato"/>
                <a:cs typeface="Lato"/>
              </a:rPr>
              <a:t> Giang</a:t>
            </a:r>
            <a:endParaRPr lang="en-US" dirty="0"/>
          </a:p>
          <a:p>
            <a:r>
              <a:rPr lang="en-US" sz="2000" dirty="0">
                <a:solidFill>
                  <a:srgbClr val="00376F"/>
                </a:solidFill>
                <a:latin typeface="Lato"/>
                <a:ea typeface="Lato"/>
                <a:cs typeface="Lato"/>
              </a:rPr>
              <a:t>Sinh </a:t>
            </a:r>
            <a:r>
              <a:rPr lang="en-US" sz="2000" dirty="0" err="1">
                <a:solidFill>
                  <a:srgbClr val="00376F"/>
                </a:solidFill>
                <a:latin typeface="Lato"/>
                <a:ea typeface="Lato"/>
                <a:cs typeface="Lato"/>
              </a:rPr>
              <a:t>viên</a:t>
            </a:r>
            <a:r>
              <a:rPr lang="en-US" sz="2000" dirty="0">
                <a:solidFill>
                  <a:srgbClr val="00376F"/>
                </a:solidFill>
                <a:latin typeface="Lato"/>
                <a:ea typeface="Lato"/>
                <a:cs typeface="Lato"/>
              </a:rPr>
              <a:t>: Vũ Xuân Kỳ – 20235358</a:t>
            </a:r>
          </a:p>
          <a:p>
            <a:endParaRPr lang="en-US" sz="2000" dirty="0">
              <a:solidFill>
                <a:srgbClr val="0037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solidFill>
                <a:srgbClr val="0037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I. Tổng 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66067"/>
            <a:ext cx="11327083" cy="4909124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Lý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err="1"/>
              <a:t>Thách</a:t>
            </a:r>
            <a:r>
              <a:rPr lang="en-US" b="1" dirty="0"/>
              <a:t> </a:t>
            </a:r>
            <a:r>
              <a:rPr lang="en-US" b="1" dirty="0" err="1"/>
              <a:t>thức</a:t>
            </a:r>
            <a:r>
              <a:rPr lang="en-US" b="1" dirty="0"/>
              <a:t> </a:t>
            </a:r>
            <a:r>
              <a:rPr lang="en-US" b="1" dirty="0" err="1"/>
              <a:t>bảo</a:t>
            </a:r>
            <a:r>
              <a:rPr lang="en-US" b="1" dirty="0"/>
              <a:t> </a:t>
            </a:r>
            <a:r>
              <a:rPr lang="en-US" b="1" dirty="0" err="1"/>
              <a:t>mật</a:t>
            </a:r>
            <a:r>
              <a:rPr lang="en-US" b="1" dirty="0"/>
              <a:t> </a:t>
            </a:r>
            <a:r>
              <a:rPr lang="en-US" b="1" dirty="0" err="1"/>
              <a:t>lớn</a:t>
            </a:r>
            <a:r>
              <a:rPr lang="en-US" b="1" dirty="0"/>
              <a:t> </a:t>
            </a:r>
            <a:r>
              <a:rPr lang="en-US" b="1" dirty="0" err="1"/>
              <a:t>nhất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người</a:t>
            </a:r>
            <a:r>
              <a:rPr lang="en-US" b="1" dirty="0"/>
              <a:t> </a:t>
            </a:r>
            <a:r>
              <a:rPr lang="en-US" b="1" dirty="0" err="1"/>
              <a:t>dùng</a:t>
            </a:r>
            <a:r>
              <a:rPr lang="en-US" b="1" dirty="0"/>
              <a:t> </a:t>
            </a:r>
            <a:r>
              <a:rPr lang="en-US" b="1" dirty="0" err="1"/>
              <a:t>phổ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endParaRPr lang="en-US" b="1" dirty="0"/>
          </a:p>
          <a:p>
            <a:pPr>
              <a:buFontTx/>
              <a:buChar char="-"/>
            </a:pPr>
            <a:r>
              <a:rPr lang="en-US" sz="2000" dirty="0" err="1"/>
              <a:t>Vấn</a:t>
            </a:r>
            <a:r>
              <a:rPr lang="en-US" sz="2000" dirty="0"/>
              <a:t> </a:t>
            </a:r>
            <a:r>
              <a:rPr lang="en-US" sz="2000" dirty="0" err="1"/>
              <a:t>đề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tế</a:t>
            </a:r>
            <a:r>
              <a:rPr lang="en-US" sz="2000" dirty="0"/>
              <a:t>: </a:t>
            </a:r>
          </a:p>
          <a:p>
            <a:pPr marL="457200" lvl="1" indent="0">
              <a:buNone/>
            </a:pPr>
            <a:r>
              <a:rPr lang="en-US" sz="2000" dirty="0"/>
              <a:t>+  </a:t>
            </a:r>
            <a:r>
              <a:rPr lang="vi-VN" sz="2000" b="1" dirty="0"/>
              <a:t>Mật khẩu Yếu:</a:t>
            </a:r>
            <a:r>
              <a:rPr lang="vi-VN" sz="2000" dirty="0"/>
              <a:t> Hầu hết người dùng sử dụng mật khẩu ngắn, dễ đoán, và liên quan đến thông tin cá nhân.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+  </a:t>
            </a:r>
            <a:r>
              <a:rPr lang="en-US" sz="2000" b="1" dirty="0"/>
              <a:t>Tái </a:t>
            </a:r>
            <a:r>
              <a:rPr lang="en-US" sz="2000" b="1" dirty="0" err="1"/>
              <a:t>sử</a:t>
            </a:r>
            <a:r>
              <a:rPr lang="en-US" sz="2000" b="1" dirty="0"/>
              <a:t> </a:t>
            </a:r>
            <a:r>
              <a:rPr lang="en-US" sz="2000" b="1" dirty="0" err="1"/>
              <a:t>dụng</a:t>
            </a:r>
            <a:r>
              <a:rPr lang="en-US" sz="2000" b="1" dirty="0"/>
              <a:t> </a:t>
            </a:r>
            <a:r>
              <a:rPr lang="en-US" sz="2000" b="1" dirty="0" err="1"/>
              <a:t>Mật</a:t>
            </a:r>
            <a:r>
              <a:rPr lang="en-US" sz="2000" b="1" dirty="0"/>
              <a:t> </a:t>
            </a:r>
            <a:r>
              <a:rPr lang="en-US" sz="2000" b="1" dirty="0" err="1"/>
              <a:t>khẩu</a:t>
            </a:r>
            <a:r>
              <a:rPr lang="en-US" sz="2000" b="1" dirty="0"/>
              <a:t> (Password Reuse):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cùng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mật</a:t>
            </a:r>
            <a:r>
              <a:rPr lang="en-US" sz="2000" dirty="0"/>
              <a:t> </a:t>
            </a:r>
            <a:r>
              <a:rPr lang="en-US" sz="2000" dirty="0" err="1"/>
              <a:t>khẩu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tài</a:t>
            </a:r>
            <a:r>
              <a:rPr lang="en-US" sz="2000" dirty="0"/>
              <a:t> </a:t>
            </a:r>
            <a:r>
              <a:rPr lang="en-US" sz="2000" dirty="0" err="1"/>
              <a:t>khoản</a:t>
            </a:r>
            <a:r>
              <a:rPr lang="en-US" sz="2000" dirty="0"/>
              <a:t> (Facebook, Email, Ngân </a:t>
            </a:r>
            <a:r>
              <a:rPr lang="en-US" sz="2000" dirty="0" err="1"/>
              <a:t>hàng</a:t>
            </a:r>
            <a:r>
              <a:rPr lang="en-US" sz="2000" dirty="0"/>
              <a:t>…). Khi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tài</a:t>
            </a:r>
            <a:r>
              <a:rPr lang="en-US" sz="2000" dirty="0"/>
              <a:t> </a:t>
            </a:r>
            <a:r>
              <a:rPr lang="en-US" sz="2000" dirty="0" err="1"/>
              <a:t>khoản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</a:t>
            </a:r>
            <a:r>
              <a:rPr lang="en-US" sz="2000" dirty="0" err="1"/>
              <a:t>lộ</a:t>
            </a:r>
            <a:r>
              <a:rPr lang="en-US" sz="2000" dirty="0"/>
              <a:t>, </a:t>
            </a:r>
            <a:r>
              <a:rPr lang="en-US" sz="2000" dirty="0" err="1"/>
              <a:t>tất</a:t>
            </a:r>
            <a:r>
              <a:rPr lang="en-US" sz="2000" dirty="0"/>
              <a:t> </a:t>
            </a:r>
            <a:r>
              <a:rPr lang="en-US" sz="2000" dirty="0" err="1"/>
              <a:t>cả</a:t>
            </a:r>
            <a:r>
              <a:rPr lang="en-US" sz="2000" dirty="0"/>
              <a:t> </a:t>
            </a:r>
            <a:r>
              <a:rPr lang="en-US" sz="2000" dirty="0" err="1"/>
              <a:t>tài</a:t>
            </a:r>
            <a:r>
              <a:rPr lang="en-US" sz="2000" dirty="0"/>
              <a:t> </a:t>
            </a:r>
            <a:r>
              <a:rPr lang="en-US" sz="2000" dirty="0" err="1"/>
              <a:t>khoản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cũng</a:t>
            </a:r>
            <a:r>
              <a:rPr lang="en-US" sz="2000" dirty="0"/>
              <a:t> </a:t>
            </a:r>
            <a:r>
              <a:rPr lang="en-US" sz="2000" dirty="0" err="1"/>
              <a:t>gặp</a:t>
            </a:r>
            <a:r>
              <a:rPr lang="en-US" sz="2000" dirty="0"/>
              <a:t> </a:t>
            </a:r>
            <a:r>
              <a:rPr lang="en-US" sz="2000" dirty="0" err="1"/>
              <a:t>rủi</a:t>
            </a:r>
            <a:r>
              <a:rPr lang="en-US" sz="2000" dirty="0"/>
              <a:t> ro.</a:t>
            </a:r>
          </a:p>
          <a:p>
            <a:pPr marL="457200" lvl="1" indent="0">
              <a:buNone/>
            </a:pPr>
            <a:r>
              <a:rPr lang="en-US" sz="2000" dirty="0"/>
              <a:t>+  </a:t>
            </a:r>
            <a:r>
              <a:rPr lang="vi-VN" sz="2000" b="1" dirty="0"/>
              <a:t>Rủi ro từ Cơ sở dữ liệu bị lộ (</a:t>
            </a:r>
            <a:r>
              <a:rPr lang="vi-VN" sz="2000" b="1" dirty="0" err="1"/>
              <a:t>Data</a:t>
            </a:r>
            <a:r>
              <a:rPr lang="vi-VN" sz="2000" b="1" dirty="0"/>
              <a:t> </a:t>
            </a:r>
            <a:r>
              <a:rPr lang="vi-VN" sz="2000" b="1" dirty="0" err="1"/>
              <a:t>Breach</a:t>
            </a:r>
            <a:r>
              <a:rPr lang="vi-VN" sz="2000" b="1" dirty="0"/>
              <a:t>):</a:t>
            </a:r>
            <a:r>
              <a:rPr lang="vi-VN" sz="2000" dirty="0"/>
              <a:t> Dữ liệu của các công ty lớn bị rò rỉ, làm lộ hàng triệu mật khẩu. Nếu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vi-VN" sz="2000" dirty="0"/>
              <a:t> dùng lại mật khẩu, bạn là nạn nhân tiếp theo.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 descr="Chúng ta cần biết gì về rò rỉ dữ liệu (Data breach) để tự bảo vệ thông tin  cá nhân">
            <a:extLst>
              <a:ext uri="{FF2B5EF4-FFF2-40B4-BE49-F238E27FC236}">
                <a16:creationId xmlns:a16="http://schemas.microsoft.com/office/drawing/2014/main" id="{224FA3B6-52D0-9225-28AD-6FA1F6AE4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211" y="4057584"/>
            <a:ext cx="3454195" cy="193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guy cơ rò rỉ thông tin cá nhân trên mạng | Báo Nhân Dân điện tử">
            <a:extLst>
              <a:ext uri="{FF2B5EF4-FFF2-40B4-BE49-F238E27FC236}">
                <a16:creationId xmlns:a16="http://schemas.microsoft.com/office/drawing/2014/main" id="{42ADF3FF-1BC8-3F9A-D8A0-AA433D3BD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596" y="4057584"/>
            <a:ext cx="3467399" cy="194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30C3-DB44-2FCD-7D96-94E424906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4509-8E21-DAE1-3C6D-083E7D7A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I. </a:t>
            </a:r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quan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D73C0-F84C-00CC-A09C-D268B0CDED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459" y="833120"/>
            <a:ext cx="7268821" cy="558800"/>
          </a:xfrm>
        </p:spPr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 dirty="0"/>
              <a:t>Lý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D83FD-2EDB-0F7E-CF84-B4199C36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Hình ảnh 5" descr="Businessman thinking">
            <a:extLst>
              <a:ext uri="{FF2B5EF4-FFF2-40B4-BE49-F238E27FC236}">
                <a16:creationId xmlns:a16="http://schemas.microsoft.com/office/drawing/2014/main" id="{33AE7112-5353-9309-5440-0D5B50B7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129" y="1798320"/>
            <a:ext cx="1521003" cy="4541520"/>
          </a:xfrm>
          <a:prstGeom prst="rect">
            <a:avLst/>
          </a:prstGeom>
        </p:spPr>
      </p:pic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3439CE09-85B0-6EEC-9306-8DC5BF55B586}"/>
              </a:ext>
            </a:extLst>
          </p:cNvPr>
          <p:cNvSpPr/>
          <p:nvPr/>
        </p:nvSpPr>
        <p:spPr>
          <a:xfrm>
            <a:off x="1097280" y="1869440"/>
            <a:ext cx="5689600" cy="2590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000" dirty="0"/>
              <a:t>Cần một công cụ </a:t>
            </a:r>
            <a:r>
              <a:rPr lang="vi-VN" sz="2000" b="1" dirty="0"/>
              <a:t>đơn giản</a:t>
            </a:r>
            <a:r>
              <a:rPr lang="vi-VN" sz="2000" dirty="0"/>
              <a:t>, </a:t>
            </a:r>
            <a:r>
              <a:rPr lang="vi-VN" sz="2000" b="1" dirty="0"/>
              <a:t>tin cậy</a:t>
            </a:r>
            <a:r>
              <a:rPr lang="vi-VN" sz="2000" dirty="0"/>
              <a:t> và </a:t>
            </a:r>
            <a:r>
              <a:rPr lang="vi-VN" sz="2000" b="1" dirty="0"/>
              <a:t>cá nhân</a:t>
            </a:r>
            <a:r>
              <a:rPr lang="vi-VN" sz="2000" dirty="0"/>
              <a:t> giúp người dùng tạo và lưu trữ các mật khẩu mạnh, duy nhất mà không cần phải nhớ tất cả</a:t>
            </a:r>
            <a:r>
              <a:rPr lang="en-US" sz="2000" dirty="0"/>
              <a:t> ???</a:t>
            </a:r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9A129393-C79D-CF91-A38F-6A64401F3261}"/>
              </a:ext>
            </a:extLst>
          </p:cNvPr>
          <p:cNvSpPr/>
          <p:nvPr/>
        </p:nvSpPr>
        <p:spPr>
          <a:xfrm>
            <a:off x="7010400" y="2428568"/>
            <a:ext cx="521110" cy="36379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AF6E7ACC-D5FE-2298-48B3-3A5AA661B045}"/>
              </a:ext>
            </a:extLst>
          </p:cNvPr>
          <p:cNvSpPr/>
          <p:nvPr/>
        </p:nvSpPr>
        <p:spPr>
          <a:xfrm>
            <a:off x="7697919" y="2344993"/>
            <a:ext cx="305540" cy="23597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E6375003-830E-0D0F-9E20-BD086B954953}"/>
              </a:ext>
            </a:extLst>
          </p:cNvPr>
          <p:cNvSpPr/>
          <p:nvPr/>
        </p:nvSpPr>
        <p:spPr>
          <a:xfrm flipV="1">
            <a:off x="8137749" y="2344993"/>
            <a:ext cx="106599" cy="835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Hình ảnh 11" descr="Young businessman thinking">
            <a:extLst>
              <a:ext uri="{FF2B5EF4-FFF2-40B4-BE49-F238E27FC236}">
                <a16:creationId xmlns:a16="http://schemas.microsoft.com/office/drawing/2014/main" id="{55A9DE92-35F8-8B08-D2C8-CFBFE2F65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88132" y="1798320"/>
            <a:ext cx="2005265" cy="45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B7982-CBE0-3765-7D86-B70AA1352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A2AF0-E585-5B2C-A6B6-499133319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I. </a:t>
            </a:r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quan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8108B-7E8A-17E5-C761-9815F09473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16077"/>
            <a:ext cx="11420805" cy="50674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r>
              <a:rPr lang="en-US" b="1" dirty="0"/>
              <a:t>Công </a:t>
            </a:r>
            <a:r>
              <a:rPr lang="en-US" b="1" dirty="0" err="1"/>
              <a:t>Cụ</a:t>
            </a:r>
            <a:r>
              <a:rPr lang="en-US" b="1" dirty="0"/>
              <a:t> Quản Lý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Tạo</a:t>
            </a:r>
            <a:r>
              <a:rPr lang="en-US" b="1" dirty="0"/>
              <a:t> </a:t>
            </a:r>
            <a:r>
              <a:rPr lang="en-US" b="1" dirty="0" err="1"/>
              <a:t>Mật</a:t>
            </a:r>
            <a:r>
              <a:rPr lang="en-US" b="1" dirty="0"/>
              <a:t> </a:t>
            </a:r>
            <a:r>
              <a:rPr lang="en-US" b="1" dirty="0" err="1"/>
              <a:t>Khẩu</a:t>
            </a:r>
            <a:r>
              <a:rPr lang="en-US" b="1" dirty="0"/>
              <a:t> An </a:t>
            </a:r>
            <a:r>
              <a:rPr lang="en-US" b="1" dirty="0" err="1"/>
              <a:t>Toàn</a:t>
            </a:r>
            <a:endParaRPr lang="en-US" b="1" dirty="0"/>
          </a:p>
          <a:p>
            <a:pPr>
              <a:buFontTx/>
              <a:buChar char="-"/>
            </a:pPr>
            <a:r>
              <a:rPr lang="vi-VN" sz="2000" b="1" dirty="0"/>
              <a:t>Mục tiêu Chính:</a:t>
            </a:r>
            <a:r>
              <a:rPr lang="vi-VN" sz="2000" dirty="0"/>
              <a:t> Xây dựng một công cụ CLI (</a:t>
            </a:r>
            <a:r>
              <a:rPr lang="vi-VN" sz="2000" dirty="0" err="1"/>
              <a:t>Command</a:t>
            </a:r>
            <a:r>
              <a:rPr lang="vi-VN" sz="2000" dirty="0"/>
              <a:t> </a:t>
            </a:r>
            <a:r>
              <a:rPr lang="vi-VN" sz="2000" dirty="0" err="1"/>
              <a:t>Line</a:t>
            </a:r>
            <a:r>
              <a:rPr lang="vi-VN" sz="2000" dirty="0"/>
              <a:t> </a:t>
            </a:r>
            <a:r>
              <a:rPr lang="vi-VN" sz="2000" dirty="0" err="1"/>
              <a:t>Interface</a:t>
            </a:r>
            <a:r>
              <a:rPr lang="vi-VN" sz="2000" dirty="0"/>
              <a:t>) hoặc GUI (</a:t>
            </a:r>
            <a:r>
              <a:rPr lang="vi-VN" sz="2000" dirty="0" err="1"/>
              <a:t>Graphical</a:t>
            </a:r>
            <a:r>
              <a:rPr lang="vi-VN" sz="2000" dirty="0"/>
              <a:t> </a:t>
            </a:r>
            <a:r>
              <a:rPr lang="vi-VN" sz="2000" dirty="0" err="1"/>
              <a:t>User</a:t>
            </a:r>
            <a:r>
              <a:rPr lang="vi-VN" sz="2000" dirty="0"/>
              <a:t> </a:t>
            </a:r>
            <a:r>
              <a:rPr lang="vi-VN" sz="2000" dirty="0" err="1"/>
              <a:t>Interface</a:t>
            </a:r>
            <a:r>
              <a:rPr lang="vi-VN" sz="2000" dirty="0"/>
              <a:t>) </a:t>
            </a:r>
            <a:r>
              <a:rPr lang="vi-VN" sz="2000" b="1" dirty="0"/>
              <a:t>tập trung vào tính bảo mật</a:t>
            </a:r>
            <a:r>
              <a:rPr lang="vi-VN" sz="2000" dirty="0"/>
              <a:t> để:</a:t>
            </a:r>
          </a:p>
          <a:p>
            <a:pPr marL="457200" lvl="1" indent="0">
              <a:buNone/>
            </a:pPr>
            <a:r>
              <a:rPr lang="en-US" sz="2000" dirty="0"/>
              <a:t>+  </a:t>
            </a:r>
            <a:r>
              <a:rPr lang="vi-VN" sz="2000" dirty="0"/>
              <a:t>Tự động tạo mật khẩu siêu mạnh.</a:t>
            </a:r>
          </a:p>
          <a:p>
            <a:pPr marL="457200" lvl="1" indent="0">
              <a:buNone/>
            </a:pPr>
            <a:r>
              <a:rPr lang="en-US" sz="2000" dirty="0"/>
              <a:t>+  </a:t>
            </a:r>
            <a:r>
              <a:rPr lang="vi-VN" sz="2000" dirty="0"/>
              <a:t>Mã hóa và lưu trữ danh sách mật khẩu của người dùng.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vi-VN" sz="2000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794B3-FC47-5CCC-3398-447CC25D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28CC9142-5974-0F72-6984-3297F99A4809}"/>
              </a:ext>
            </a:extLst>
          </p:cNvPr>
          <p:cNvSpPr txBox="1"/>
          <p:nvPr/>
        </p:nvSpPr>
        <p:spPr>
          <a:xfrm>
            <a:off x="432460" y="3429000"/>
            <a:ext cx="111204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vi-VN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 nghệ </a:t>
            </a:r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vi-VN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hủ đạo (</a:t>
            </a:r>
            <a:r>
              <a:rPr lang="vi-VN" sz="20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Core</a:t>
            </a:r>
            <a:r>
              <a:rPr lang="vi-VN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Technologies):</a:t>
            </a:r>
            <a:endParaRPr lang="vi-VN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</a:t>
            </a:r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vi-VN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Ngôn ngữ Lập trình:</a:t>
            </a:r>
            <a:r>
              <a:rPr lang="vi-V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Python</a:t>
            </a:r>
            <a:r>
              <a:rPr lang="vi-V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(với các thư viện mã hóa chuẩn).</a:t>
            </a:r>
          </a:p>
          <a:p>
            <a:pPr lvl="1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</a:t>
            </a:r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vi-VN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Mật mã học (</a:t>
            </a:r>
            <a:r>
              <a:rPr lang="vi-VN" sz="20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Cryptography</a:t>
            </a:r>
            <a:r>
              <a:rPr lang="vi-VN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):</a:t>
            </a:r>
            <a:r>
              <a:rPr lang="vi-V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Sử dụng thuật toán mã hóa đối xứng tiêu chuẩn công nghiệp như </a:t>
            </a:r>
            <a:r>
              <a:rPr lang="vi-VN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AES-256</a:t>
            </a:r>
            <a:r>
              <a:rPr lang="vi-V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(thông qua thư viện </a:t>
            </a:r>
            <a:r>
              <a:rPr lang="vi-VN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Fernet</a:t>
            </a:r>
            <a:r>
              <a:rPr lang="vi-V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hoặc </a:t>
            </a:r>
            <a:r>
              <a:rPr lang="vi-VN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PyCryptodome</a:t>
            </a:r>
            <a:r>
              <a:rPr lang="vi-V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để bảo vệ dữ liệu.</a:t>
            </a: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285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D14AE-C14C-0E86-0356-54ACC368F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59261-2DCA-F0E9-7FC8-899CA6D6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I. </a:t>
            </a:r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quan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C50FF-755F-2645-CB53-A121857FC3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06245"/>
            <a:ext cx="11013626" cy="50773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BF7A6-68DF-A3AD-373D-E8965049A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6" name="Bảng 5">
            <a:extLst>
              <a:ext uri="{FF2B5EF4-FFF2-40B4-BE49-F238E27FC236}">
                <a16:creationId xmlns:a16="http://schemas.microsoft.com/office/drawing/2014/main" id="{B27F7913-8AB7-FAAB-D451-CA59CA016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943626"/>
              </p:ext>
            </p:extLst>
          </p:nvPr>
        </p:nvGraphicFramePr>
        <p:xfrm>
          <a:off x="579120" y="1280161"/>
          <a:ext cx="10520919" cy="4896804"/>
        </p:xfrm>
        <a:graphic>
          <a:graphicData uri="http://schemas.openxmlformats.org/drawingml/2006/table">
            <a:tbl>
              <a:tblPr/>
              <a:tblGrid>
                <a:gridCol w="3506973">
                  <a:extLst>
                    <a:ext uri="{9D8B030D-6E8A-4147-A177-3AD203B41FA5}">
                      <a16:colId xmlns:a16="http://schemas.microsoft.com/office/drawing/2014/main" val="923075776"/>
                    </a:ext>
                  </a:extLst>
                </a:gridCol>
                <a:gridCol w="3506973">
                  <a:extLst>
                    <a:ext uri="{9D8B030D-6E8A-4147-A177-3AD203B41FA5}">
                      <a16:colId xmlns:a16="http://schemas.microsoft.com/office/drawing/2014/main" val="191911626"/>
                    </a:ext>
                  </a:extLst>
                </a:gridCol>
                <a:gridCol w="3506973">
                  <a:extLst>
                    <a:ext uri="{9D8B030D-6E8A-4147-A177-3AD203B41FA5}">
                      <a16:colId xmlns:a16="http://schemas.microsoft.com/office/drawing/2014/main" val="3453773148"/>
                    </a:ext>
                  </a:extLst>
                </a:gridCol>
              </a:tblGrid>
              <a:tr h="391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Tính</a:t>
                      </a:r>
                      <a:r>
                        <a:rPr lang="en-US" sz="17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năng</a:t>
                      </a:r>
                      <a:endParaRPr lang="en-US" sz="17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Mô</a:t>
                      </a:r>
                      <a:r>
                        <a:rPr lang="en-US" sz="17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tả</a:t>
                      </a:r>
                      <a:r>
                        <a:rPr lang="en-US" sz="17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Chức</a:t>
                      </a:r>
                      <a:r>
                        <a:rPr lang="en-US" sz="17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năng</a:t>
                      </a:r>
                      <a:endParaRPr lang="en-US" sz="17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Giá</a:t>
                      </a:r>
                      <a:r>
                        <a:rPr lang="en-US" sz="17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trị</a:t>
                      </a:r>
                      <a:r>
                        <a:rPr lang="en-US" sz="17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Bảo </a:t>
                      </a:r>
                      <a:r>
                        <a:rPr lang="en-US" sz="17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mật</a:t>
                      </a:r>
                      <a:endParaRPr lang="en-US" sz="17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064330"/>
                  </a:ext>
                </a:extLst>
              </a:tr>
              <a:tr h="9793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 </a:t>
                      </a:r>
                      <a:r>
                        <a:rPr lang="en-US" sz="17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Tạo</a:t>
                      </a:r>
                      <a:r>
                        <a:rPr lang="en-US" sz="17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Mật</a:t>
                      </a:r>
                      <a:r>
                        <a:rPr lang="en-US" sz="17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khẩu</a:t>
                      </a:r>
                      <a:r>
                        <a:rPr lang="en-US" sz="17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Mạnh</a:t>
                      </a:r>
                      <a:endParaRPr lang="en-US" sz="17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Cho phép người dùng tùy chỉnh độ dài, số lượng ký tự thường, hoa, số và ký tự đặc biệt.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700" b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Khả năng bẻ khóa thấp nhất.</a:t>
                      </a:r>
                      <a:r>
                        <a:rPr lang="vi-VN" sz="17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Tăng cường Entropy (tính ngẫu nhiên) của mật khẩu.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216741"/>
                  </a:ext>
                </a:extLst>
              </a:tr>
              <a:tr h="12731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 Mã hóa Dữ liệu</a:t>
                      </a:r>
                      <a:endParaRPr lang="en-US" sz="17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Dùng Khóa Chủ (</a:t>
                      </a:r>
                      <a:r>
                        <a:rPr lang="vi-VN" sz="17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Master</a:t>
                      </a:r>
                      <a:r>
                        <a:rPr lang="vi-VN" sz="17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vi-VN" sz="17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Key</a:t>
                      </a:r>
                      <a:r>
                        <a:rPr lang="vi-VN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 do người dùng cung cấp để mã hóa tất cả mật khẩu được lưu trữ bằng AES-256.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700" b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Tuyệt đối không lưu mật khẩu ở dạng văn bản thuần túy (plaintext)</a:t>
                      </a:r>
                      <a:r>
                        <a:rPr lang="vi-VN" sz="17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 Nếu tệp dữ liệu bị đánh cắp, nó vẫn được bảo vệ.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921120"/>
                  </a:ext>
                </a:extLst>
              </a:tr>
              <a:tr h="12731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 Quản lý Mật khẩu</a:t>
                      </a:r>
                      <a:endParaRPr lang="en-US" sz="17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Chức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năng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Thêm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/Sửa/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Tìm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kiếm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/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Xóa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mật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khẩu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theo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tên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dịch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vụ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ví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dụ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[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Tên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Dịch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vụ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], [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Mật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khẩu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đã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mã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hóa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]).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7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Tính tiện lợi:</a:t>
                      </a:r>
                      <a:r>
                        <a:rPr lang="vi-VN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Người dùng không cần nhớ mật khẩu, chỉ cần nhớ Khóa Chủ.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3787"/>
                  </a:ext>
                </a:extLst>
              </a:tr>
              <a:tr h="9793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700" b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 Cơ chế Đăng nhập</a:t>
                      </a:r>
                      <a:endParaRPr lang="vi-VN" sz="17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Yêu cầu nhập Khóa Chủ (Master Key) chính xác mỗi lần sử dụng công cụ.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Lớp</a:t>
                      </a:r>
                      <a:r>
                        <a:rPr lang="en-US" sz="17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bảo</a:t>
                      </a:r>
                      <a:r>
                        <a:rPr lang="en-US" sz="17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mật</a:t>
                      </a:r>
                      <a:r>
                        <a:rPr lang="en-US" sz="17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đầu</a:t>
                      </a:r>
                      <a:r>
                        <a:rPr lang="en-US" sz="17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tiên</a:t>
                      </a:r>
                      <a:r>
                        <a:rPr lang="en-US" sz="17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Bảo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vệ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truy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cập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vào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kho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mật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khẩu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đã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mã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7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hóa</a:t>
                      </a:r>
                      <a:r>
                        <a:rPr lang="en-US" sz="17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137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783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5034C92F-7B1A-0F92-5743-47876BBC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A19C7A51-67DA-CD41-1177-01DE3095F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II.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hoạch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hiện</a:t>
            </a:r>
            <a:endParaRPr lang="en-US"/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ADBF2594-CC0B-19BC-6DA1-4EC294F71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293062"/>
              </p:ext>
            </p:extLst>
          </p:nvPr>
        </p:nvGraphicFramePr>
        <p:xfrm>
          <a:off x="338735" y="853442"/>
          <a:ext cx="11514528" cy="5512170"/>
        </p:xfrm>
        <a:graphic>
          <a:graphicData uri="http://schemas.openxmlformats.org/drawingml/2006/table">
            <a:tbl>
              <a:tblPr/>
              <a:tblGrid>
                <a:gridCol w="3838176">
                  <a:extLst>
                    <a:ext uri="{9D8B030D-6E8A-4147-A177-3AD203B41FA5}">
                      <a16:colId xmlns:a16="http://schemas.microsoft.com/office/drawing/2014/main" val="635199883"/>
                    </a:ext>
                  </a:extLst>
                </a:gridCol>
                <a:gridCol w="3838176">
                  <a:extLst>
                    <a:ext uri="{9D8B030D-6E8A-4147-A177-3AD203B41FA5}">
                      <a16:colId xmlns:a16="http://schemas.microsoft.com/office/drawing/2014/main" val="1009555499"/>
                    </a:ext>
                  </a:extLst>
                </a:gridCol>
                <a:gridCol w="3838176">
                  <a:extLst>
                    <a:ext uri="{9D8B030D-6E8A-4147-A177-3AD203B41FA5}">
                      <a16:colId xmlns:a16="http://schemas.microsoft.com/office/drawing/2014/main" val="2552781451"/>
                    </a:ext>
                  </a:extLst>
                </a:gridCol>
              </a:tblGrid>
              <a:tr h="34802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Tuần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5023" marR="75023" marT="50015" marB="50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Nội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dung </a:t>
                      </a: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Thực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hiện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5023" marR="75023" marT="50015" marB="50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Kết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quả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Mong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đợi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5023" marR="75023" marT="50015" marB="50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468812"/>
                  </a:ext>
                </a:extLst>
              </a:tr>
              <a:tr h="2388272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Tuần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1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5023" marR="75023" marT="50015" marB="50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rtl="0">
                        <a:buAutoNum type="arabicPeriod"/>
                      </a:pPr>
                      <a:r>
                        <a:rPr lang="vi-VN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Nghiên cứu &amp; Thiết lập môi trường: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Nghiên cứu sâu về các tiêu chuẩn mật khẩu mạnh (độ dài, ký tự), thư viện </a:t>
                      </a:r>
                      <a:r>
                        <a:rPr lang="vi-VN" sz="1800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Python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cần thiết (</a:t>
                      </a:r>
                      <a:r>
                        <a:rPr lang="vi-VN" sz="1800" dirty="0" err="1">
                          <a:solidFill>
                            <a:srgbClr val="444746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secrets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vi-VN" sz="1800" dirty="0" err="1">
                          <a:solidFill>
                            <a:srgbClr val="444746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cryptography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). 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342900" indent="-342900" rtl="0">
                        <a:buAutoNum type="arabicPeriod"/>
                      </a:pPr>
                      <a:r>
                        <a:rPr lang="vi-VN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Thiết kế cấu trúc dữ liệu: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Phác thảo cách lưu trữ mật khẩu (tên dịch vụ, mật khẩu đã mã hóa, </a:t>
                      </a:r>
                      <a:r>
                        <a:rPr lang="vi-VN" sz="1800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salt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/IV - nếu có) trong tệp JSON.</a:t>
                      </a:r>
                    </a:p>
                  </a:txBody>
                  <a:tcPr marL="75023" marR="75023" marT="50015" marB="50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rtl="0">
                        <a:buAutoNum type="arabicPeriod"/>
                      </a:pP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Báo cáo nghiên cứu ngắn về tiêu chuẩn mật khẩu mạnh hiện đại. 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342900" indent="-342900" rtl="0">
                        <a:buAutoNum type="arabicPeriod"/>
                      </a:pP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Cấu trúc </a:t>
                      </a:r>
                      <a:r>
                        <a:rPr lang="vi-VN" sz="1800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file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JSON mẫu cho dữ liệu mật khẩu.</a:t>
                      </a:r>
                    </a:p>
                  </a:txBody>
                  <a:tcPr marL="75023" marR="75023" marT="50015" marB="50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5992393"/>
                  </a:ext>
                </a:extLst>
              </a:tr>
              <a:tr h="2388272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Tuần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2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5023" marR="75023" marT="50015" marB="50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rtl="0">
                        <a:buAutoNum type="arabicPeriod"/>
                      </a:pPr>
                      <a:r>
                        <a:rPr lang="vi-VN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Xây dựng Trình Tạo Mật khẩu Mạnh (</a:t>
                      </a:r>
                      <a:r>
                        <a:rPr lang="vi-VN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Generator</a:t>
                      </a:r>
                      <a:r>
                        <a:rPr lang="vi-VN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):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Lập trình chức năng tạo mật khẩu ngẫu nhiên, sử dụng thư viện </a:t>
                      </a:r>
                      <a:r>
                        <a:rPr lang="vi-VN" sz="1800" dirty="0" err="1">
                          <a:solidFill>
                            <a:srgbClr val="444746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secrets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và bao gồm tất cả 4 loại ký tự. 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342900" indent="-342900" rtl="0">
                        <a:buAutoNum type="arabicPeriod"/>
                      </a:pPr>
                      <a:r>
                        <a:rPr lang="vi-VN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Kiểm tra tính ngẫu nhiên: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Kiểm tra và đảm bảo mật khẩu tạo ra đạt yêu cầu về độ dài và tính phức tạp.</a:t>
                      </a:r>
                    </a:p>
                  </a:txBody>
                  <a:tcPr marL="75023" marR="75023" marT="50015" marB="50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rtl="0">
                        <a:buAutoNum type="arabicPeriod"/>
                      </a:pPr>
                      <a:r>
                        <a:rPr lang="vi-VN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Module</a:t>
                      </a:r>
                      <a:r>
                        <a:rPr lang="vi-VN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vi-VN" sz="1800" b="1" dirty="0">
                          <a:solidFill>
                            <a:srgbClr val="444746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generator.py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hoàn chỉnh, có thể tạo mật khẩu mạnh theo tùy chọn người dùng. 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342900" indent="-342900" rtl="0">
                        <a:buAutoNum type="arabicPeriod"/>
                      </a:pP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Các bài kiểm tra đơn vị (</a:t>
                      </a:r>
                      <a:r>
                        <a:rPr lang="vi-VN" sz="1800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unit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vi-VN" sz="1800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test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 cho chức năng tạo mật khẩu.</a:t>
                      </a:r>
                    </a:p>
                  </a:txBody>
                  <a:tcPr marL="75023" marR="75023" marT="50015" marB="50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707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6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6C87C-3028-2BD6-DE19-2A93C1134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CAAA20BB-860A-5B3C-01A9-0EFA114E5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5F1A5609-1E22-BF7C-4115-03FEC4B92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II.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hoạch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hiện</a:t>
            </a:r>
            <a:endParaRPr lang="en-US"/>
          </a:p>
        </p:txBody>
      </p:sp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354F2656-47C4-570B-2C6E-A4FED3DE1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131294"/>
              </p:ext>
            </p:extLst>
          </p:nvPr>
        </p:nvGraphicFramePr>
        <p:xfrm>
          <a:off x="338734" y="883922"/>
          <a:ext cx="11514528" cy="5446230"/>
        </p:xfrm>
        <a:graphic>
          <a:graphicData uri="http://schemas.openxmlformats.org/drawingml/2006/table">
            <a:tbl>
              <a:tblPr/>
              <a:tblGrid>
                <a:gridCol w="3838176">
                  <a:extLst>
                    <a:ext uri="{9D8B030D-6E8A-4147-A177-3AD203B41FA5}">
                      <a16:colId xmlns:a16="http://schemas.microsoft.com/office/drawing/2014/main" val="497038461"/>
                    </a:ext>
                  </a:extLst>
                </a:gridCol>
                <a:gridCol w="3838176">
                  <a:extLst>
                    <a:ext uri="{9D8B030D-6E8A-4147-A177-3AD203B41FA5}">
                      <a16:colId xmlns:a16="http://schemas.microsoft.com/office/drawing/2014/main" val="2179357144"/>
                    </a:ext>
                  </a:extLst>
                </a:gridCol>
                <a:gridCol w="3838176">
                  <a:extLst>
                    <a:ext uri="{9D8B030D-6E8A-4147-A177-3AD203B41FA5}">
                      <a16:colId xmlns:a16="http://schemas.microsoft.com/office/drawing/2014/main" val="1763443868"/>
                    </a:ext>
                  </a:extLst>
                </a:gridCol>
              </a:tblGrid>
              <a:tr h="33022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Tuần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8538" marR="58538" marT="39025" marB="3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Nội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dung </a:t>
                      </a: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Thực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hiện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8538" marR="58538" marT="39025" marB="3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Kết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quả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Mong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đợi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8538" marR="58538" marT="39025" marB="3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932740"/>
                  </a:ext>
                </a:extLst>
              </a:tr>
              <a:tr h="238685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Tuần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3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8538" marR="58538" marT="39025" marB="3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rtl="0">
                        <a:buAutoNum type="arabicPeriod"/>
                      </a:pPr>
                      <a:r>
                        <a:rPr lang="vi-VN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Xây dựng Khóa Chủ An toàn: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Lập trình chức năng yêu cầu người dùng nhập Khóa Chủ (</a:t>
                      </a:r>
                      <a:r>
                        <a:rPr lang="vi-VN" sz="1800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Master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vi-VN" sz="1800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Password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 khi khởi động. 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342900" indent="-342900" rtl="0">
                        <a:buAutoNum type="arabicPeriod"/>
                      </a:pPr>
                      <a:r>
                        <a:rPr lang="vi-VN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Băm Khóa Chủ (</a:t>
                      </a:r>
                      <a:r>
                        <a:rPr lang="vi-VN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Master</a:t>
                      </a:r>
                      <a:r>
                        <a:rPr lang="vi-VN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vi-VN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Key</a:t>
                      </a:r>
                      <a:r>
                        <a:rPr lang="vi-VN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vi-VN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Hashing</a:t>
                      </a:r>
                      <a:r>
                        <a:rPr lang="vi-VN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):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Áp dụng thuật toán </a:t>
                      </a:r>
                      <a:r>
                        <a:rPr lang="vi-VN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Argon2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hoặc </a:t>
                      </a:r>
                      <a:r>
                        <a:rPr lang="vi-VN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Scrypt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(thông qua thư viện) để băm và lưu trữ </a:t>
                      </a:r>
                      <a:r>
                        <a:rPr lang="vi-VN" sz="1800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hash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của Khóa Chủ.</a:t>
                      </a:r>
                    </a:p>
                  </a:txBody>
                  <a:tcPr marL="58538" marR="58538" marT="39025" marB="3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rtl="0">
                        <a:buAutoNum type="arabicPeriod"/>
                      </a:pP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Chức năng đăng nhập/xác thực Khóa Chủ. 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342900" indent="-342900" rtl="0">
                        <a:buAutoNum type="arabicPeriod"/>
                      </a:pP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Khóa Chủ được lưu dưới dạng </a:t>
                      </a:r>
                      <a:r>
                        <a:rPr lang="vi-VN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Hash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(không phải văn bản thuần túy) trong </a:t>
                      </a:r>
                      <a:r>
                        <a:rPr lang="vi-VN" sz="1800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file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cấu hình.</a:t>
                      </a:r>
                    </a:p>
                  </a:txBody>
                  <a:tcPr marL="58538" marR="58538" marT="39025" marB="3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939308"/>
                  </a:ext>
                </a:extLst>
              </a:tr>
              <a:tr h="238685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Tuần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4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8538" marR="58538" marT="39025" marB="3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rtl="0">
                        <a:buAutoNum type="arabicPeriod"/>
                      </a:pPr>
                      <a:r>
                        <a:rPr lang="vi-VN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Triển khai Mã hóa AES: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Tích hợp thư viện </a:t>
                      </a:r>
                      <a:r>
                        <a:rPr lang="vi-VN" sz="1800" dirty="0" err="1">
                          <a:solidFill>
                            <a:srgbClr val="444746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cryptography.fernet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hoặc một thư viện mã hóa AES-256 khác. 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342900" indent="-342900" rtl="0">
                        <a:buAutoNum type="arabicPeriod"/>
                      </a:pPr>
                      <a:r>
                        <a:rPr lang="vi-VN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Mã hóa Dữ liệu: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Lập trình chức năng dùng Khóa Chủ đã xác thực để tạo ra </a:t>
                      </a:r>
                      <a:r>
                        <a:rPr lang="vi-VN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Khóa Mã hóa/Giải mã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chính và mã hóa các mật khẩu mới trước khi lưu.</a:t>
                      </a:r>
                    </a:p>
                  </a:txBody>
                  <a:tcPr marL="58538" marR="58538" marT="39025" marB="3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rtl="0">
                        <a:buAutoNum type="arabicPeriod"/>
                      </a:pPr>
                      <a:r>
                        <a:rPr lang="vi-VN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Module</a:t>
                      </a:r>
                      <a:r>
                        <a:rPr lang="vi-VN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vi-VN" sz="1800" b="1" dirty="0">
                          <a:solidFill>
                            <a:srgbClr val="444746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encryption.py</a:t>
                      </a: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hoàn chỉnh, có khả năng mã hóa và giải mã chuỗi văn bản bằng AES. 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342900" indent="-342900" rtl="0">
                        <a:buAutoNum type="arabicPeriod"/>
                      </a:pPr>
                      <a:r>
                        <a:rPr lang="vi-VN" sz="1800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Dữ liệu mật khẩu mẫu được mã hóa thành công và lưu vào tệp JSON.</a:t>
                      </a:r>
                    </a:p>
                  </a:txBody>
                  <a:tcPr marL="58538" marR="58538" marT="39025" marB="3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650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926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4F683-0E7B-6DA2-2F6E-5D522F526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0DCD5C6B-F7E9-C6B6-334F-F4566E8C1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CDA306F2-22BB-543D-BEF6-1214DEB5E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II.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hoạch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hiện</a:t>
            </a:r>
            <a:endParaRPr lang="en-US"/>
          </a:p>
        </p:txBody>
      </p:sp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8CBDAF5C-69DD-B9B5-9998-DC64F61D7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896319"/>
              </p:ext>
            </p:extLst>
          </p:nvPr>
        </p:nvGraphicFramePr>
        <p:xfrm>
          <a:off x="338734" y="883923"/>
          <a:ext cx="11514528" cy="5198690"/>
        </p:xfrm>
        <a:graphic>
          <a:graphicData uri="http://schemas.openxmlformats.org/drawingml/2006/table">
            <a:tbl>
              <a:tblPr/>
              <a:tblGrid>
                <a:gridCol w="3838176">
                  <a:extLst>
                    <a:ext uri="{9D8B030D-6E8A-4147-A177-3AD203B41FA5}">
                      <a16:colId xmlns:a16="http://schemas.microsoft.com/office/drawing/2014/main" val="497038461"/>
                    </a:ext>
                  </a:extLst>
                </a:gridCol>
                <a:gridCol w="3838176">
                  <a:extLst>
                    <a:ext uri="{9D8B030D-6E8A-4147-A177-3AD203B41FA5}">
                      <a16:colId xmlns:a16="http://schemas.microsoft.com/office/drawing/2014/main" val="2179357144"/>
                    </a:ext>
                  </a:extLst>
                </a:gridCol>
                <a:gridCol w="3838176">
                  <a:extLst>
                    <a:ext uri="{9D8B030D-6E8A-4147-A177-3AD203B41FA5}">
                      <a16:colId xmlns:a16="http://schemas.microsoft.com/office/drawing/2014/main" val="1763443868"/>
                    </a:ext>
                  </a:extLst>
                </a:gridCol>
              </a:tblGrid>
              <a:tr h="341282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Tuần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8538" marR="58538" marT="39025" marB="3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Nội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dung </a:t>
                      </a: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Thực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hiện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8538" marR="58538" marT="39025" marB="3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Kết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quả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Mong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đợi</a:t>
                      </a:r>
                      <a:r>
                        <a:rPr lang="en-US" sz="1800" b="1" dirty="0">
                          <a:solidFill>
                            <a:srgbClr val="1B1C1D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8538" marR="58538" marT="39025" marB="39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932740"/>
                  </a:ext>
                </a:extLst>
              </a:tr>
              <a:tr h="168268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Tuần</a:t>
                      </a:r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5</a:t>
                      </a:r>
                      <a:endParaRPr lang="en-US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vi-VN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Lưu trữ An toàn:</a:t>
                      </a: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Hoàn thành chức năng lưu/tải tệp dữ liệu mật khẩu đã mã hóa (</a:t>
                      </a:r>
                      <a:r>
                        <a:rPr lang="vi-VN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vault.json</a:t>
                      </a: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). </a:t>
                      </a:r>
                      <a:endParaRPr lang="en-US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vi-VN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Quản lý Tệp:</a:t>
                      </a: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Đảm bảo xử lý lỗi khi tệp dữ liệu không tồn tại hoặc bị hỏng.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Công cụ có thể </a:t>
                      </a:r>
                      <a:r>
                        <a:rPr lang="vi-VN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lưu và tải lại</a:t>
                      </a: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danh sách mật khẩu đã mã hóa thành công. </a:t>
                      </a:r>
                      <a:endParaRPr lang="en-US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Xử lý các lỗi I/O cơ bản.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939308"/>
                  </a:ext>
                </a:extLst>
              </a:tr>
              <a:tr h="30111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Tuần</a:t>
                      </a:r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6</a:t>
                      </a:r>
                      <a:endParaRPr lang="en-US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vi-VN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Chức năng CRUD (</a:t>
                      </a:r>
                      <a:r>
                        <a:rPr lang="vi-VN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Create</a:t>
                      </a:r>
                      <a:r>
                        <a:rPr lang="vi-VN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vi-VN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Read</a:t>
                      </a:r>
                      <a:r>
                        <a:rPr lang="vi-VN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vi-VN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Update</a:t>
                      </a:r>
                      <a:r>
                        <a:rPr lang="vi-VN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vi-VN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Delete</a:t>
                      </a:r>
                      <a:r>
                        <a:rPr lang="vi-VN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):</a:t>
                      </a: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Hoàn thiện các chức năng Thêm mật khẩu mới, Hiển thị (Giải mã tạm thời khi xem), Cập nhật và Xóa mục nhập mật khẩu. </a:t>
                      </a:r>
                      <a:endParaRPr lang="en-US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vi-VN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Cập nhật dữ liệu:</a:t>
                      </a: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Đảm bảo rằng sau khi thêm/sửa/xóa, dữ liệu trong tệp </a:t>
                      </a:r>
                      <a:r>
                        <a:rPr lang="vi-VN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vault.json</a:t>
                      </a: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được cập nhật và mã hóa lại một cách chính xác.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Công cụ có đầy đủ 4 chức năng quản lý mật khẩu cơ bản (Thêm, Xem, Sửa, Xóa). </a:t>
                      </a:r>
                      <a:endParaRPr lang="en-US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Luồng dữ liệu hoạt động chính xác từ mã hóa -&gt; lưu -&gt; tải -&gt; giải mã.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650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597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D2320CD967DC4C936B5BE3B6686F0E" ma:contentTypeVersion="3" ma:contentTypeDescription="Create a new document." ma:contentTypeScope="" ma:versionID="ca0ab7449117970da6d4b6125420f1ee">
  <xsd:schema xmlns:xsd="http://www.w3.org/2001/XMLSchema" xmlns:xs="http://www.w3.org/2001/XMLSchema" xmlns:p="http://schemas.microsoft.com/office/2006/metadata/properties" xmlns:ns2="97f04c0d-d18a-494f-a4ee-dc80d38be3a9" targetNamespace="http://schemas.microsoft.com/office/2006/metadata/properties" ma:root="true" ma:fieldsID="b5338ddb0935ca0487096e2b4f4d5b33" ns2:_="">
    <xsd:import namespace="97f04c0d-d18a-494f-a4ee-dc80d38be3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f04c0d-d18a-494f-a4ee-dc80d38be3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9F28BE-4039-457D-B541-1A4B50DFDA78}">
  <ds:schemaRefs>
    <ds:schemaRef ds:uri="2a578b54-47b9-4ee9-8bf0-b042a4683d6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D6B279A-7CCA-4E7A-8A56-4F72D709CC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EB7707-AFEA-45A4-8B1F-BE1BFD48B3E9}">
  <ds:schemaRefs>
    <ds:schemaRef ds:uri="97f04c0d-d18a-494f-a4ee-dc80d38be3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2076</Words>
  <Application>Microsoft Office PowerPoint</Application>
  <PresentationFormat>Màn hình rộng</PresentationFormat>
  <Paragraphs>170</Paragraphs>
  <Slides>15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3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15</vt:i4>
      </vt:variant>
    </vt:vector>
  </HeadingPairs>
  <TitlesOfParts>
    <vt:vector size="19" baseType="lpstr">
      <vt:lpstr>Arial</vt:lpstr>
      <vt:lpstr>Calibri</vt:lpstr>
      <vt:lpstr>Lato</vt:lpstr>
      <vt:lpstr>Office Theme</vt:lpstr>
      <vt:lpstr>Bản trình bày PowerPoint</vt:lpstr>
      <vt:lpstr>Bản trình bày PowerPoint</vt:lpstr>
      <vt:lpstr>I. Tổng quan</vt:lpstr>
      <vt:lpstr>I. Tổng quan</vt:lpstr>
      <vt:lpstr>I. Tổng quan</vt:lpstr>
      <vt:lpstr>I. Tổng quan</vt:lpstr>
      <vt:lpstr>II. Kế hoạch thực hiện</vt:lpstr>
      <vt:lpstr>II. Kế hoạch thực hiện</vt:lpstr>
      <vt:lpstr>II. Kế hoạch thực hiện</vt:lpstr>
      <vt:lpstr>II. Kế hoạch thực hiện</vt:lpstr>
      <vt:lpstr>III. Báo cáo tiến độ ( Ngày 29/11/2025)</vt:lpstr>
      <vt:lpstr>III. Báo cáo tiến độ ( Ngày 29/11/2025)</vt:lpstr>
      <vt:lpstr>III. Báo cáo tiến độ ( Ngày 29/11/2025)</vt:lpstr>
      <vt:lpstr>III. Báo cáo tiến độ ( Ngày 29/11/2025)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Xuân Kỳ Vũ</cp:lastModifiedBy>
  <cp:revision>7</cp:revision>
  <dcterms:created xsi:type="dcterms:W3CDTF">2021-05-28T04:32:29Z</dcterms:created>
  <dcterms:modified xsi:type="dcterms:W3CDTF">2025-11-29T03:44:56Z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0x0101005CD2320CD967DC4C936B5BE3B6686F0E</vt:lpwstr>
  </property>
</Properties>
</file>